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7" r:id="rId2"/>
    <p:sldId id="295" r:id="rId3"/>
    <p:sldId id="297" r:id="rId4"/>
  </p:sldIdLst>
  <p:sldSz cx="9144000" cy="6858000" type="screen4x3"/>
  <p:notesSz cx="6858000" cy="95440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3300"/>
    <a:srgbClr val="0033CC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85133" autoAdjust="0"/>
  </p:normalViewPr>
  <p:slideViewPr>
    <p:cSldViewPr showGuides="1">
      <p:cViewPr>
        <p:scale>
          <a:sx n="100" d="100"/>
          <a:sy n="100" d="100"/>
        </p:scale>
        <p:origin x="-2730" y="-37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t" anchorCtr="0" compatLnSpc="1">
            <a:prstTxWarp prst="textNoShape">
              <a:avLst/>
            </a:prstTxWarp>
          </a:bodyPr>
          <a:lstStyle>
            <a:lvl1pPr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66213"/>
            <a:ext cx="2970213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b" anchorCtr="0" compatLnSpc="1">
            <a:prstTxWarp prst="textNoShape">
              <a:avLst/>
            </a:prstTxWarp>
          </a:bodyPr>
          <a:lstStyle>
            <a:lvl1pPr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9066213"/>
            <a:ext cx="2970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2C84ABA-F7B8-4E2D-847A-33BFAAA79C1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954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t" anchorCtr="0" compatLnSpc="1">
            <a:prstTxWarp prst="textNoShape">
              <a:avLst/>
            </a:prstTxWarp>
          </a:bodyPr>
          <a:lstStyle>
            <a:lvl1pPr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0212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4575" y="715963"/>
            <a:ext cx="4770438" cy="3578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532313"/>
            <a:ext cx="5032375" cy="429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066213"/>
            <a:ext cx="2970213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b" anchorCtr="0" compatLnSpc="1">
            <a:prstTxWarp prst="textNoShape">
              <a:avLst/>
            </a:prstTxWarp>
          </a:bodyPr>
          <a:lstStyle>
            <a:lvl1pPr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9066213"/>
            <a:ext cx="2970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64" tIns="45482" rIns="90964" bIns="45482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6EB249-FCF2-4AE1-BE4C-728891C3D90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7606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3039974-BA04-4ABA-86C1-FE494AB2BFBA}" type="slidenum">
              <a:rPr lang="de-DE" sz="1200" smtClean="0"/>
              <a:pPr eaLnBrk="1" hangingPunct="1"/>
              <a:t>1</a:t>
            </a:fld>
            <a:endParaRPr lang="de-DE" sz="12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7788" y="9066213"/>
            <a:ext cx="2970212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64" tIns="45482" rIns="90964" bIns="45482" anchor="b"/>
          <a:lstStyle>
            <a:lvl1pPr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77299E63-21A8-4E47-B8C4-11B82B7C3544}" type="slidenum">
              <a:rPr lang="de-DE" sz="1200"/>
              <a:pPr algn="r" eaLnBrk="1" hangingPunct="1"/>
              <a:t>2</a:t>
            </a:fld>
            <a:endParaRPr lang="de-DE" sz="120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1C190-DEA7-4909-8788-58F01091867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0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C3B7F-8488-4D94-9F49-2B59188A08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31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2A5F8-75CD-45E1-9F66-FCA229E489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031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82C34-EA32-4C59-9096-265ECEF00D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43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F0073-9660-4CAA-8788-E56AA966BD7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0335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DA973-E401-41C1-9F24-1835BB247B6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128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98E0D-0670-42E4-B57A-7980AB4A3E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296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76EEB-0382-484F-84EE-E786BB3AC05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96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ABC04-50B6-4295-8F53-6DE2A18E32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869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335A5-BF23-4689-B394-9BB21CE5D88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11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704A2-1CB6-487F-9748-75EE791ED6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206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03513-235B-439A-9A94-DC6D145B892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316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897CBCB4-09C6-4EEC-80CC-6F5618440E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609600" y="1905000"/>
            <a:ext cx="7772400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2000"/>
          </a:p>
        </p:txBody>
      </p:sp>
      <p:sp>
        <p:nvSpPr>
          <p:cNvPr id="2051" name="Textfeld 5"/>
          <p:cNvSpPr txBox="1">
            <a:spLocks noChangeArrowheads="1"/>
          </p:cNvSpPr>
          <p:nvPr/>
        </p:nvSpPr>
        <p:spPr bwMode="auto">
          <a:xfrm>
            <a:off x="1312945" y="1000125"/>
            <a:ext cx="643079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b="1" u="sng" dirty="0">
                <a:cs typeface="Arial" charset="0"/>
              </a:rPr>
              <a:t>IHC </a:t>
            </a:r>
            <a:r>
              <a:rPr lang="de-DE" b="1" u="sng" dirty="0" err="1">
                <a:cs typeface="Arial" charset="0"/>
              </a:rPr>
              <a:t>with</a:t>
            </a:r>
            <a:r>
              <a:rPr lang="de-DE" b="1" u="sng" dirty="0">
                <a:cs typeface="Arial" charset="0"/>
              </a:rPr>
              <a:t> </a:t>
            </a:r>
            <a:r>
              <a:rPr lang="de-DE" b="1" u="sng" dirty="0" err="1" smtClean="0">
                <a:cs typeface="Arial" charset="0"/>
              </a:rPr>
              <a:t>mouse</a:t>
            </a:r>
            <a:r>
              <a:rPr lang="de-DE" b="1" u="sng" dirty="0" smtClean="0">
                <a:cs typeface="Arial" charset="0"/>
              </a:rPr>
              <a:t> anti-human/rat </a:t>
            </a:r>
            <a:r>
              <a:rPr lang="de-DE" b="1" u="sng" dirty="0">
                <a:cs typeface="Arial" charset="0"/>
              </a:rPr>
              <a:t>VEGF-C #9E7</a:t>
            </a:r>
          </a:p>
          <a:p>
            <a:pPr algn="ctr" eaLnBrk="1" hangingPunct="1"/>
            <a:r>
              <a:rPr lang="de-DE" sz="1400" dirty="0" smtClean="0">
                <a:cs typeface="Arial" charset="0"/>
              </a:rPr>
              <a:t>(</a:t>
            </a:r>
            <a:r>
              <a:rPr lang="de-DE" sz="1400" dirty="0" err="1" smtClean="0">
                <a:cs typeface="Arial" charset="0"/>
              </a:rPr>
              <a:t>Cat</a:t>
            </a:r>
            <a:r>
              <a:rPr lang="de-DE" sz="1400" dirty="0">
                <a:cs typeface="Arial" charset="0"/>
              </a:rPr>
              <a:t># 101-M90)</a:t>
            </a:r>
          </a:p>
        </p:txBody>
      </p:sp>
      <p:sp>
        <p:nvSpPr>
          <p:cNvPr id="2052" name="Textfeld 7"/>
          <p:cNvSpPr txBox="1">
            <a:spLocks noChangeArrowheads="1"/>
          </p:cNvSpPr>
          <p:nvPr/>
        </p:nvSpPr>
        <p:spPr bwMode="auto">
          <a:xfrm>
            <a:off x="922338" y="1785938"/>
            <a:ext cx="7126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sz="1600">
                <a:latin typeface="Calibri" pitchFamily="34" charset="0"/>
              </a:rPr>
              <a:t>Staining of VEGF-C on cryo sections (acetone-fixed) of rat mammary tumors.</a:t>
            </a:r>
          </a:p>
        </p:txBody>
      </p:sp>
      <p:grpSp>
        <p:nvGrpSpPr>
          <p:cNvPr id="2053" name="Group 22"/>
          <p:cNvGrpSpPr>
            <a:grpSpLocks/>
          </p:cNvGrpSpPr>
          <p:nvPr/>
        </p:nvGrpSpPr>
        <p:grpSpPr bwMode="auto">
          <a:xfrm>
            <a:off x="965200" y="2273300"/>
            <a:ext cx="7107238" cy="3155950"/>
            <a:chOff x="608" y="1432"/>
            <a:chExt cx="4477" cy="1988"/>
          </a:xfrm>
        </p:grpSpPr>
        <p:grpSp>
          <p:nvGrpSpPr>
            <p:cNvPr id="2057" name="Gruppieren 11"/>
            <p:cNvGrpSpPr>
              <a:grpSpLocks/>
            </p:cNvGrpSpPr>
            <p:nvPr/>
          </p:nvGrpSpPr>
          <p:grpSpPr bwMode="auto">
            <a:xfrm>
              <a:off x="608" y="1432"/>
              <a:ext cx="4477" cy="1988"/>
              <a:chOff x="1536831" y="2143116"/>
              <a:chExt cx="6157557" cy="2286016"/>
            </a:xfrm>
          </p:grpSpPr>
          <p:pic>
            <p:nvPicPr>
              <p:cNvPr id="2059" name="Grafik 12" descr="9E7 MT450 5µg_ml 10x b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831" y="2143116"/>
                <a:ext cx="3050951" cy="2286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0" name="Grafik 13" descr="9E7 NM081 5µg_ml 10x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3437" y="2143116"/>
                <a:ext cx="3050951" cy="2286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8" name="Text Box 9"/>
            <p:cNvSpPr txBox="1">
              <a:spLocks noChangeArrowheads="1"/>
            </p:cNvSpPr>
            <p:nvPr/>
          </p:nvSpPr>
          <p:spPr bwMode="auto">
            <a:xfrm>
              <a:off x="652" y="3248"/>
              <a:ext cx="839" cy="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de-DE" sz="800"/>
                <a:t>Anti-human VEGF-C #9E7.</a:t>
              </a:r>
            </a:p>
          </p:txBody>
        </p:sp>
      </p:grpSp>
      <p:sp>
        <p:nvSpPr>
          <p:cNvPr id="2055" name="Text Box 20"/>
          <p:cNvSpPr txBox="1">
            <a:spLocks noChangeArrowheads="1"/>
          </p:cNvSpPr>
          <p:nvPr/>
        </p:nvSpPr>
        <p:spPr bwMode="auto">
          <a:xfrm>
            <a:off x="990600" y="2286000"/>
            <a:ext cx="2235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1600" b="1">
                <a:solidFill>
                  <a:schemeClr val="bg1"/>
                </a:solidFill>
              </a:rPr>
              <a:t>MT450, primary tumor</a:t>
            </a:r>
          </a:p>
        </p:txBody>
      </p:sp>
      <p:sp>
        <p:nvSpPr>
          <p:cNvPr id="2056" name="Text Box 21"/>
          <p:cNvSpPr txBox="1">
            <a:spLocks noChangeArrowheads="1"/>
          </p:cNvSpPr>
          <p:nvPr/>
        </p:nvSpPr>
        <p:spPr bwMode="auto">
          <a:xfrm>
            <a:off x="4533900" y="2292350"/>
            <a:ext cx="22463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sz="1600" b="1">
                <a:solidFill>
                  <a:schemeClr val="bg1"/>
                </a:solidFill>
              </a:rPr>
              <a:t>NM081, primary tumor</a:t>
            </a:r>
          </a:p>
        </p:txBody>
      </p:sp>
      <p:sp>
        <p:nvSpPr>
          <p:cNvPr id="13" name="Textfeld 8"/>
          <p:cNvSpPr txBox="1">
            <a:spLocks noChangeArrowheads="1"/>
          </p:cNvSpPr>
          <p:nvPr/>
        </p:nvSpPr>
        <p:spPr bwMode="auto">
          <a:xfrm>
            <a:off x="1354138" y="5632450"/>
            <a:ext cx="64293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1000" dirty="0" smtClean="0">
                <a:latin typeface="Arial" pitchFamily="34" charset="0"/>
                <a:cs typeface="Arial" pitchFamily="34" charset="0"/>
              </a:rPr>
              <a:t>The experiment was performed by 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Natascha Cremers, Universitätsmedizin Mannheim </a:t>
            </a:r>
            <a:br>
              <a:rPr lang="de-DE" sz="1000" dirty="0" smtClean="0">
                <a:latin typeface="Arial" pitchFamily="34" charset="0"/>
                <a:cs typeface="Arial" pitchFamily="34" charset="0"/>
              </a:rPr>
            </a:b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Centre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Biomedicine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Medical Technology Mannheim (CBTM) </a:t>
            </a:r>
            <a:br>
              <a:rPr lang="de-DE" sz="1000" dirty="0" smtClean="0">
                <a:latin typeface="Arial" pitchFamily="34" charset="0"/>
                <a:cs typeface="Arial" pitchFamily="34" charset="0"/>
              </a:rPr>
            </a:br>
            <a:r>
              <a:rPr lang="de-DE" sz="1000" dirty="0" smtClean="0">
                <a:latin typeface="Arial" pitchFamily="34" charset="0"/>
                <a:cs typeface="Arial" pitchFamily="34" charset="0"/>
              </a:rPr>
              <a:t>D-68167 Mannheim, Germany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296863" y="104775"/>
            <a:ext cx="8423275" cy="6596063"/>
            <a:chOff x="187" y="66"/>
            <a:chExt cx="5306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87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609600" y="1905000"/>
            <a:ext cx="7772400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GB" sz="2000"/>
          </a:p>
        </p:txBody>
      </p:sp>
      <p:sp>
        <p:nvSpPr>
          <p:cNvPr id="3075" name="Textfeld 5"/>
          <p:cNvSpPr txBox="1">
            <a:spLocks noChangeArrowheads="1"/>
          </p:cNvSpPr>
          <p:nvPr/>
        </p:nvSpPr>
        <p:spPr bwMode="auto">
          <a:xfrm>
            <a:off x="1793875" y="1000125"/>
            <a:ext cx="54689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b="1" u="sng">
                <a:cs typeface="Arial" charset="0"/>
              </a:rPr>
              <a:t>IHC with anti-human/rat VEGF-C #9E7</a:t>
            </a:r>
          </a:p>
          <a:p>
            <a:pPr algn="ctr" eaLnBrk="1" hangingPunct="1"/>
            <a:r>
              <a:rPr lang="de-DE" sz="2000">
                <a:cs typeface="Arial" charset="0"/>
              </a:rPr>
              <a:t>(mouse mab; RELIA</a:t>
            </a:r>
            <a:r>
              <a:rPr lang="de-DE" sz="2000" i="1">
                <a:cs typeface="Arial" charset="0"/>
              </a:rPr>
              <a:t>Tech</a:t>
            </a:r>
            <a:r>
              <a:rPr lang="de-DE" sz="2000">
                <a:cs typeface="Arial" charset="0"/>
              </a:rPr>
              <a:t> Cat# 101-M90)</a:t>
            </a:r>
          </a:p>
        </p:txBody>
      </p:sp>
      <p:sp>
        <p:nvSpPr>
          <p:cNvPr id="3076" name="Textfeld 7"/>
          <p:cNvSpPr txBox="1">
            <a:spLocks noChangeArrowheads="1"/>
          </p:cNvSpPr>
          <p:nvPr/>
        </p:nvSpPr>
        <p:spPr bwMode="auto">
          <a:xfrm>
            <a:off x="1204913" y="1785938"/>
            <a:ext cx="6561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sz="1600">
                <a:latin typeface="Calibri" pitchFamily="34" charset="0"/>
              </a:rPr>
              <a:t>Staining of VEGF-C on cryo sections (unfixed) of rat mammary tumors.</a:t>
            </a:r>
          </a:p>
        </p:txBody>
      </p:sp>
      <p:grpSp>
        <p:nvGrpSpPr>
          <p:cNvPr id="3078" name="Group 1046"/>
          <p:cNvGrpSpPr>
            <a:grpSpLocks/>
          </p:cNvGrpSpPr>
          <p:nvPr/>
        </p:nvGrpSpPr>
        <p:grpSpPr bwMode="auto">
          <a:xfrm>
            <a:off x="838200" y="2286000"/>
            <a:ext cx="7239000" cy="3149600"/>
            <a:chOff x="528" y="1440"/>
            <a:chExt cx="4560" cy="1984"/>
          </a:xfrm>
        </p:grpSpPr>
        <p:pic>
          <p:nvPicPr>
            <p:cNvPr id="3079" name="Picture 1045" descr="C:\Documents and Settings\ich\My Documents\VEGFC antibody test\9E7 unfixed\9E7 NM081 5µg_ml 25x\9E7 NM081 5µg_ml 25x_(c3+c4).JPG"/>
            <p:cNvPicPr>
              <a:picLocks noChangeAspect="1" noChangeArrowheads="1"/>
            </p:cNvPicPr>
            <p:nvPr/>
          </p:nvPicPr>
          <p:blipFill>
            <a:blip r:embed="rId3">
              <a:lum bright="-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6" y="1440"/>
              <a:ext cx="2212" cy="1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Picture 1044" descr="C:\Documents and Settings\ich\My Documents\VEGFC antibody test\9E7 unfixed\9E7 MT450 5µg_ml 25x\9E7 MT450 5µg_ml 25x_(c3+c4).JPG"/>
            <p:cNvPicPr>
              <a:picLocks noChangeAspect="1" noChangeArrowheads="1"/>
            </p:cNvPicPr>
            <p:nvPr/>
          </p:nvPicPr>
          <p:blipFill>
            <a:blip r:embed="rId4">
              <a:lum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440"/>
              <a:ext cx="2216" cy="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1" name="Text Box 9"/>
            <p:cNvSpPr txBox="1">
              <a:spLocks noChangeArrowheads="1"/>
            </p:cNvSpPr>
            <p:nvPr/>
          </p:nvSpPr>
          <p:spPr bwMode="auto">
            <a:xfrm>
              <a:off x="652" y="3248"/>
              <a:ext cx="839" cy="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de-DE" sz="800"/>
                <a:t>Anti-human VEGF-C #9E7.</a:t>
              </a:r>
            </a:p>
          </p:txBody>
        </p:sp>
        <p:sp>
          <p:nvSpPr>
            <p:cNvPr id="3082" name="Text Box 1042"/>
            <p:cNvSpPr txBox="1">
              <a:spLocks noChangeArrowheads="1"/>
            </p:cNvSpPr>
            <p:nvPr/>
          </p:nvSpPr>
          <p:spPr bwMode="auto">
            <a:xfrm>
              <a:off x="624" y="1440"/>
              <a:ext cx="14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600" b="1">
                  <a:solidFill>
                    <a:schemeClr val="bg1"/>
                  </a:solidFill>
                </a:rPr>
                <a:t>MT450, primary tumor</a:t>
              </a:r>
            </a:p>
          </p:txBody>
        </p:sp>
        <p:sp>
          <p:nvSpPr>
            <p:cNvPr id="3083" name="Text Box 1043"/>
            <p:cNvSpPr txBox="1">
              <a:spLocks noChangeArrowheads="1"/>
            </p:cNvSpPr>
            <p:nvPr/>
          </p:nvSpPr>
          <p:spPr bwMode="auto">
            <a:xfrm>
              <a:off x="2856" y="1444"/>
              <a:ext cx="141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de-DE" sz="1600" b="1">
                  <a:solidFill>
                    <a:schemeClr val="bg1"/>
                  </a:solidFill>
                </a:rPr>
                <a:t>NM081, primary tumor</a:t>
              </a:r>
            </a:p>
          </p:txBody>
        </p:sp>
      </p:grpSp>
      <p:sp>
        <p:nvSpPr>
          <p:cNvPr id="13" name="Textfeld 8"/>
          <p:cNvSpPr txBox="1">
            <a:spLocks noChangeArrowheads="1"/>
          </p:cNvSpPr>
          <p:nvPr/>
        </p:nvSpPr>
        <p:spPr bwMode="auto">
          <a:xfrm>
            <a:off x="1354138" y="5632450"/>
            <a:ext cx="64293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1000" dirty="0" smtClean="0">
                <a:latin typeface="Arial" pitchFamily="34" charset="0"/>
                <a:cs typeface="Arial" pitchFamily="34" charset="0"/>
              </a:rPr>
              <a:t>The experiment was performed by 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Natascha Cremers, Universitätsmedizin Mannheim </a:t>
            </a:r>
            <a:br>
              <a:rPr lang="de-DE" sz="1000" dirty="0" smtClean="0">
                <a:latin typeface="Arial" pitchFamily="34" charset="0"/>
                <a:cs typeface="Arial" pitchFamily="34" charset="0"/>
              </a:rPr>
            </a:b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Centre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Biomedicine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Medical Technology Mannheim (CBTM) </a:t>
            </a:r>
            <a:br>
              <a:rPr lang="de-DE" sz="1000" dirty="0" smtClean="0">
                <a:latin typeface="Arial" pitchFamily="34" charset="0"/>
                <a:cs typeface="Arial" pitchFamily="34" charset="0"/>
              </a:rPr>
            </a:br>
            <a:r>
              <a:rPr lang="de-DE" sz="1000" dirty="0" smtClean="0">
                <a:latin typeface="Arial" pitchFamily="34" charset="0"/>
                <a:cs typeface="Arial" pitchFamily="34" charset="0"/>
              </a:rPr>
              <a:t>D-68167 Mannheim, Germany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105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>
                    <a:latin typeface="Times New Roman" pitchFamily="18" charset="0"/>
                  </a:rPr>
                  <a:t>RELIA</a:t>
                </a:r>
                <a:r>
                  <a:rPr lang="de-DE" sz="1400" b="1" i="1" dirty="0">
                    <a:latin typeface="Times New Roman" pitchFamily="18" charset="0"/>
                  </a:rPr>
                  <a:t>Tech</a:t>
                </a:r>
                <a:r>
                  <a:rPr lang="de-DE" sz="1400" b="1" dirty="0">
                    <a:latin typeface="Times New Roman" pitchFamily="18" charset="0"/>
                  </a:rPr>
                  <a:t> 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ich\Desktop\unfixed 400ms 10x\unfixed 400ms 10x_(c3+c4)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53" y="1340768"/>
            <a:ext cx="54102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182094" y="5461000"/>
            <a:ext cx="2771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dirty="0" err="1"/>
              <a:t>Secondary</a:t>
            </a:r>
            <a:r>
              <a:rPr lang="de-DE" dirty="0"/>
              <a:t> ab </a:t>
            </a:r>
            <a:r>
              <a:rPr lang="de-DE" dirty="0" err="1"/>
              <a:t>control</a:t>
            </a:r>
            <a:endParaRPr lang="de-DE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105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>
                    <a:latin typeface="Times New Roman" pitchFamily="18" charset="0"/>
                  </a:rPr>
                  <a:t>RELIA</a:t>
                </a:r>
                <a:r>
                  <a:rPr lang="de-DE" sz="1400" b="1" i="1" dirty="0">
                    <a:latin typeface="Times New Roman" pitchFamily="18" charset="0"/>
                  </a:rPr>
                  <a:t>Tech</a:t>
                </a:r>
                <a:r>
                  <a:rPr lang="de-DE" sz="1400" b="1" dirty="0">
                    <a:latin typeface="Times New Roman" pitchFamily="18" charset="0"/>
                  </a:rPr>
                  <a:t> 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Bildschirmpräsentation (4:3)</PresentationFormat>
  <Paragraphs>23</Paragraphs>
  <Slides>3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Standarddesign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RELIATech GmbH</dc:title>
  <dc:creator>Realitech</dc:creator>
  <cp:lastModifiedBy>Bernhard</cp:lastModifiedBy>
  <cp:revision>418</cp:revision>
  <dcterms:created xsi:type="dcterms:W3CDTF">2001-05-07T05:54:37Z</dcterms:created>
  <dcterms:modified xsi:type="dcterms:W3CDTF">2015-03-24T12:55:26Z</dcterms:modified>
</cp:coreProperties>
</file>